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60" r:id="rId4"/>
    <p:sldId id="262" r:id="rId5"/>
    <p:sldId id="261" r:id="rId6"/>
    <p:sldId id="259"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8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FB9299-EF9C-45C7-B8C5-A676490A3689}" type="datetimeFigureOut">
              <a:rPr lang="en-US" smtClean="0"/>
              <a:t>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0B5670-F604-4495-855B-2FDBCCB71A8D}" type="slidenum">
              <a:rPr lang="en-US" smtClean="0"/>
              <a:t>‹#›</a:t>
            </a:fld>
            <a:endParaRPr lang="en-US"/>
          </a:p>
        </p:txBody>
      </p:sp>
    </p:spTree>
    <p:extLst>
      <p:ext uri="{BB962C8B-B14F-4D97-AF65-F5344CB8AC3E}">
        <p14:creationId xmlns:p14="http://schemas.microsoft.com/office/powerpoint/2010/main" val="1258655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a:t>
            </a:r>
            <a:r>
              <a:rPr lang="en-US" baseline="0" dirty="0" smtClean="0"/>
              <a:t> should be given control over their jobs instead of exerting authority over them. In this regard, employees should be able to determine how they want to approach their duties. Giving employees a voice helps them give feedback to the management in a bid to promote productivity. The employees will also develop feelings of connectivity with the management as well as their workmates. Secondly, managers should provide incentives that promote the wellbeing of employees in the work settings. For example, firms can offer insurance coverage to the employees in a bid to promote their health. Besides, a company can have on-sight health facilities that caters for the care needs of the employees. Thirdly, employees should be involved in decision-making process to help remove negative perceptions about the workplace. Therefore, staff meetings should be carried out frequently to enable employees to contribute their ideas. Fourthly, the management should establish good communication within the workplace to give employees a sense of direction. Good communication helps prevent mistakes that reduce maximum work outcomes. Lastly, managers should recognize the successes of employees to motivate to be even more productive. Recognition impacts positively on employee morale since they feel that their skills and proficiencies are appreciated. </a:t>
            </a:r>
            <a:endParaRPr lang="en-US" dirty="0"/>
          </a:p>
        </p:txBody>
      </p:sp>
      <p:sp>
        <p:nvSpPr>
          <p:cNvPr id="4" name="Slide Number Placeholder 3"/>
          <p:cNvSpPr>
            <a:spLocks noGrp="1"/>
          </p:cNvSpPr>
          <p:nvPr>
            <p:ph type="sldNum" sz="quarter" idx="10"/>
          </p:nvPr>
        </p:nvSpPr>
        <p:spPr/>
        <p:txBody>
          <a:bodyPr/>
          <a:lstStyle/>
          <a:p>
            <a:fld id="{900B5670-F604-4495-855B-2FDBCCB71A8D}" type="slidenum">
              <a:rPr lang="en-US" smtClean="0"/>
              <a:t>2</a:t>
            </a:fld>
            <a:endParaRPr lang="en-US"/>
          </a:p>
        </p:txBody>
      </p:sp>
    </p:spTree>
    <p:extLst>
      <p:ext uri="{BB962C8B-B14F-4D97-AF65-F5344CB8AC3E}">
        <p14:creationId xmlns:p14="http://schemas.microsoft.com/office/powerpoint/2010/main" val="1052593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Management should establish collaboration</a:t>
            </a:r>
            <a:r>
              <a:rPr lang="en-US" baseline="0" dirty="0" smtClean="0"/>
              <a:t> among the employees by creating teams for specific work duties. Therefore, employees can work together to a achieve a common goal. In the end, the outcomes will be reflective of the every employee’s input. Also, it will increase employees’ confidence in the management since their work characteristics will often align with the stipulated expectations. Also, the management should offer opportunities for career development to help boost employee morale. For instance, a company can provide sponsorship to employees to further their education. Besides, managers should strive to establish interpersonal relationships with employees to satisfy their emotional competencies. Therefore, managers are required to know their employees at personal levels to understand challenges that they might be undergoing; for instance, familial dysfunction, depression, divorce, substance, and sexual abuse. In doing so, managers can determine the personal problems that can affect an employees’ productivity and find holistic solutions to the same. Fourthly, managers should also give appropriate feedback to the employees. As a result, employees will conversant with what they are supposed to do and how well they are performing. Employees will be able to work as expected since they will be knowledgeable about the manager’s goals. Lastly, managers should create common goals for the employees to make them understand how their individual inputs will contribute to the overall performance (</a:t>
            </a:r>
            <a:r>
              <a:rPr lang="en-US" baseline="0" dirty="0" err="1" smtClean="0"/>
              <a:t>Matsaung</a:t>
            </a:r>
            <a:r>
              <a:rPr lang="en-US" baseline="0" dirty="0" smtClean="0"/>
              <a:t>, 2018).</a:t>
            </a:r>
          </a:p>
        </p:txBody>
      </p:sp>
      <p:sp>
        <p:nvSpPr>
          <p:cNvPr id="4" name="Slide Number Placeholder 3"/>
          <p:cNvSpPr>
            <a:spLocks noGrp="1"/>
          </p:cNvSpPr>
          <p:nvPr>
            <p:ph type="sldNum" sz="quarter" idx="10"/>
          </p:nvPr>
        </p:nvSpPr>
        <p:spPr/>
        <p:txBody>
          <a:bodyPr/>
          <a:lstStyle/>
          <a:p>
            <a:fld id="{900B5670-F604-4495-855B-2FDBCCB71A8D}" type="slidenum">
              <a:rPr lang="en-US" smtClean="0"/>
              <a:t>3</a:t>
            </a:fld>
            <a:endParaRPr lang="en-US"/>
          </a:p>
        </p:txBody>
      </p:sp>
    </p:spTree>
    <p:extLst>
      <p:ext uri="{BB962C8B-B14F-4D97-AF65-F5344CB8AC3E}">
        <p14:creationId xmlns:p14="http://schemas.microsoft.com/office/powerpoint/2010/main" val="332807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should also strive to show concern to the employees since it make the</a:t>
            </a:r>
            <a:r>
              <a:rPr lang="en-US" baseline="0" dirty="0" smtClean="0"/>
              <a:t> latter feel that they are cared for; therefore, they will develop positive work traits. For instance, managers can refer to employees by their names and ask them what might be troubling them. Therefore, managers will be showing empathy and responsiveness to employees’ emotions. Managers can also create flexible schedules that enable employees to adjust effectively to the working environment. For example, companies can compress work weeks and reduce working hours to make the employees happy with their jobs. Working for long periods can be overwhelming and stressful; therefore, there should be recreational programs that helps relieve work distress. For instance, companies can establish swimming pools, video games, foosball tables, pool tables, etc. at their respective work settings. Managers can also ensure transparency and accountability in the workplace show the employees that the management is not hiding something from them. In this regard, employees will feel that they are part of organizational processes since they are frequently involved in major issues. Lastly, office landscape play an integral part in boosting employee morale. Office spaces should be well-decorated and well-equipped to promote efficiency at the workplace.</a:t>
            </a:r>
            <a:endParaRPr lang="en-US" dirty="0"/>
          </a:p>
        </p:txBody>
      </p:sp>
      <p:sp>
        <p:nvSpPr>
          <p:cNvPr id="4" name="Slide Number Placeholder 3"/>
          <p:cNvSpPr>
            <a:spLocks noGrp="1"/>
          </p:cNvSpPr>
          <p:nvPr>
            <p:ph type="sldNum" sz="quarter" idx="10"/>
          </p:nvPr>
        </p:nvSpPr>
        <p:spPr/>
        <p:txBody>
          <a:bodyPr/>
          <a:lstStyle/>
          <a:p>
            <a:fld id="{900B5670-F604-4495-855B-2FDBCCB71A8D}" type="slidenum">
              <a:rPr lang="en-US" smtClean="0"/>
              <a:t>4</a:t>
            </a:fld>
            <a:endParaRPr lang="en-US"/>
          </a:p>
        </p:txBody>
      </p:sp>
    </p:spTree>
    <p:extLst>
      <p:ext uri="{BB962C8B-B14F-4D97-AF65-F5344CB8AC3E}">
        <p14:creationId xmlns:p14="http://schemas.microsoft.com/office/powerpoint/2010/main" val="211006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Involving employees in decision-making enables them</a:t>
            </a:r>
            <a:r>
              <a:rPr lang="en-US" baseline="0" dirty="0" smtClean="0"/>
              <a:t> to gain a stake in the organization since they are likely to feel part of it. Therefore, employees will be more determined to contribute to the overall success of the company. Committed employees reflect on the improved organizational productivity of the firm. Most importantly, engagement in decision-making processes improve the morale of employees since they understand that their ideas are essential to the general wellbeing of the organization. Employees develop positive work attributes since the gap between the management and the workers will be reduced significantly.  Increased job satisfaction becomes inevitable since employees are more determined to influence the outcomes of their work. Also, collective decision-making helps improve workplace relationships since every employee has a voice. In this regard, they can share their knowledge and opinions with others fostering a strong sense of collaboration. Besides, the relationship between employees and managers will improve significantly. Employees are likely to feel a strong sense of responsibility when involved directly in decision-making. Therefore, employees will strive to make the right decisions that have optimal impact on organizational outcomes. Lastly, engagement in decision-making will make employees more energetic in accomplishing organizational goals. Therefore, employees will sharpen their problem-solving skills to come up with brilliant ideas that align with goals of the organization. Collective agreement with the decisions creates a positive work environment that fosters goal-achievement traits.</a:t>
            </a:r>
            <a:endParaRPr lang="en-US" dirty="0"/>
          </a:p>
        </p:txBody>
      </p:sp>
      <p:sp>
        <p:nvSpPr>
          <p:cNvPr id="4" name="Slide Number Placeholder 3"/>
          <p:cNvSpPr>
            <a:spLocks noGrp="1"/>
          </p:cNvSpPr>
          <p:nvPr>
            <p:ph type="sldNum" sz="quarter" idx="10"/>
          </p:nvPr>
        </p:nvSpPr>
        <p:spPr/>
        <p:txBody>
          <a:bodyPr/>
          <a:lstStyle/>
          <a:p>
            <a:fld id="{900B5670-F604-4495-855B-2FDBCCB71A8D}" type="slidenum">
              <a:rPr lang="en-US" smtClean="0"/>
              <a:t>5</a:t>
            </a:fld>
            <a:endParaRPr lang="en-US"/>
          </a:p>
        </p:txBody>
      </p:sp>
    </p:spTree>
    <p:extLst>
      <p:ext uri="{BB962C8B-B14F-4D97-AF65-F5344CB8AC3E}">
        <p14:creationId xmlns:p14="http://schemas.microsoft.com/office/powerpoint/2010/main" val="66553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should ensure proper communication at the workplace to ensure that employees</a:t>
            </a:r>
            <a:r>
              <a:rPr lang="en-US" baseline="0" dirty="0" smtClean="0"/>
              <a:t> are knowledgeable about the direction of the organization. Communication systems should be transparent to ensure that no employee is left in the dark regarding major issues affecting the company. Managers should also praise their employees more often to enhance their morale. Employee efforts should not go unnoticed despite them being paid to do the same. Managers should recognize employees’ work and compliment them appropriately. Managers can also create non-work activities that are fun and entertaining to break the monotony of sitting in the office the entire day. Fun activities also foster team-building since employees are likely to look forward to collaborating with their employees but in a playing sense. Employees should also be fed with good food while at the workplace to ensure that their energy levels are sustained. Meals should be served on time as possible to ensure that employees are not distracted due to hunger. Lastly, managers should provide incentives to their staff with benefits such as paid leaves and sponsorship programs. Employees are likely to work harder in a bid to receive these incentives (</a:t>
            </a:r>
            <a:r>
              <a:rPr lang="en-US" baseline="0" dirty="0" err="1" smtClean="0"/>
              <a:t>Irawanto</a:t>
            </a:r>
            <a:r>
              <a:rPr lang="en-US" baseline="0" dirty="0" smtClean="0"/>
              <a:t>, 2015).</a:t>
            </a:r>
            <a:endParaRPr lang="en-US" dirty="0"/>
          </a:p>
        </p:txBody>
      </p:sp>
      <p:sp>
        <p:nvSpPr>
          <p:cNvPr id="4" name="Slide Number Placeholder 3"/>
          <p:cNvSpPr>
            <a:spLocks noGrp="1"/>
          </p:cNvSpPr>
          <p:nvPr>
            <p:ph type="sldNum" sz="quarter" idx="10"/>
          </p:nvPr>
        </p:nvSpPr>
        <p:spPr/>
        <p:txBody>
          <a:bodyPr/>
          <a:lstStyle/>
          <a:p>
            <a:fld id="{900B5670-F604-4495-855B-2FDBCCB71A8D}" type="slidenum">
              <a:rPr lang="en-US" smtClean="0"/>
              <a:t>6</a:t>
            </a:fld>
            <a:endParaRPr lang="en-US"/>
          </a:p>
        </p:txBody>
      </p:sp>
    </p:spTree>
    <p:extLst>
      <p:ext uri="{BB962C8B-B14F-4D97-AF65-F5344CB8AC3E}">
        <p14:creationId xmlns:p14="http://schemas.microsoft.com/office/powerpoint/2010/main" val="3670708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6652FD5-583E-4D4D-A29F-05F92BB45022}" type="datetimeFigureOut">
              <a:rPr lang="en-US" smtClean="0"/>
              <a:t>1/20/2020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D6F591E-F352-4A25-BE09-71583585DC0F}"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652FD5-583E-4D4D-A29F-05F92BB450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52FD5-583E-4D4D-A29F-05F92BB450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6652FD5-583E-4D4D-A29F-05F92BB45022}"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F591E-F352-4A25-BE09-71583585DC0F}"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652FD5-583E-4D4D-A29F-05F92BB45022}"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52FD5-583E-4D4D-A29F-05F92BB45022}"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52FD5-583E-4D4D-A29F-05F92BB45022}"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6652FD5-583E-4D4D-A29F-05F92BB45022}" type="datetimeFigureOut">
              <a:rPr lang="en-US" smtClean="0"/>
              <a:t>1/20/2020</a:t>
            </a:fld>
            <a:endParaRPr lang="en-US"/>
          </a:p>
        </p:txBody>
      </p:sp>
      <p:sp>
        <p:nvSpPr>
          <p:cNvPr id="7" name="Slide Number Placeholder 6"/>
          <p:cNvSpPr>
            <a:spLocks noGrp="1"/>
          </p:cNvSpPr>
          <p:nvPr>
            <p:ph type="sldNum" sz="quarter" idx="12"/>
          </p:nvPr>
        </p:nvSpPr>
        <p:spPr/>
        <p:txBody>
          <a:bodyPr/>
          <a:lstStyle/>
          <a:p>
            <a:fld id="{8D6F591E-F352-4A25-BE09-71583585DC0F}"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52FD5-583E-4D4D-A29F-05F92BB45022}" type="datetimeFigureOut">
              <a:rPr lang="en-US" smtClean="0"/>
              <a:t>1/20/2020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52FD5-583E-4D4D-A29F-05F92BB450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52FD5-583E-4D4D-A29F-05F92BB450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F591E-F352-4A25-BE09-71583585DC0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6652FD5-583E-4D4D-A29F-05F92BB45022}" type="datetimeFigureOut">
              <a:rPr lang="en-US" smtClean="0"/>
              <a:t>1/20/2020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D6F591E-F352-4A25-BE09-71583585DC0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Employee Morale</a:t>
            </a:r>
            <a:endParaRPr lang="en-US" dirty="0"/>
          </a:p>
        </p:txBody>
      </p:sp>
      <p:sp>
        <p:nvSpPr>
          <p:cNvPr id="3" name="Subtitle 2"/>
          <p:cNvSpPr>
            <a:spLocks noGrp="1"/>
          </p:cNvSpPr>
          <p:nvPr>
            <p:ph type="subTitle" idx="1"/>
          </p:nvPr>
        </p:nvSpPr>
        <p:spPr/>
        <p:txBody>
          <a:bodyPr/>
          <a:lstStyle/>
          <a:p>
            <a:r>
              <a:rPr lang="en-US" dirty="0" smtClean="0"/>
              <a:t>Management Practices</a:t>
            </a:r>
            <a:endParaRPr lang="en-US" dirty="0"/>
          </a:p>
        </p:txBody>
      </p:sp>
    </p:spTree>
    <p:extLst>
      <p:ext uri="{BB962C8B-B14F-4D97-AF65-F5344CB8AC3E}">
        <p14:creationId xmlns:p14="http://schemas.microsoft.com/office/powerpoint/2010/main" val="2776738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Practices </a:t>
            </a:r>
            <a:endParaRPr lang="en-US" dirty="0"/>
          </a:p>
        </p:txBody>
      </p:sp>
      <p:sp>
        <p:nvSpPr>
          <p:cNvPr id="3" name="Content Placeholder 2"/>
          <p:cNvSpPr>
            <a:spLocks noGrp="1"/>
          </p:cNvSpPr>
          <p:nvPr>
            <p:ph idx="1"/>
          </p:nvPr>
        </p:nvSpPr>
        <p:spPr/>
        <p:txBody>
          <a:bodyPr/>
          <a:lstStyle/>
          <a:p>
            <a:r>
              <a:rPr lang="en-US" dirty="0" smtClean="0"/>
              <a:t>Control over jobs. </a:t>
            </a:r>
          </a:p>
          <a:p>
            <a:r>
              <a:rPr lang="en-US" dirty="0" smtClean="0"/>
              <a:t>Provide incentives.</a:t>
            </a:r>
          </a:p>
          <a:p>
            <a:r>
              <a:rPr lang="en-US" dirty="0" smtClean="0"/>
              <a:t>Involvement in decision-making. </a:t>
            </a:r>
          </a:p>
          <a:p>
            <a:r>
              <a:rPr lang="en-US" dirty="0" smtClean="0"/>
              <a:t>Proper communication frameworks.</a:t>
            </a:r>
          </a:p>
          <a:p>
            <a:r>
              <a:rPr lang="en-US" dirty="0" smtClean="0"/>
              <a:t>Recognize employee success.</a:t>
            </a:r>
            <a:endParaRPr lang="en-US" dirty="0"/>
          </a:p>
        </p:txBody>
      </p:sp>
    </p:spTree>
    <p:extLst>
      <p:ext uri="{BB962C8B-B14F-4D97-AF65-F5344CB8AC3E}">
        <p14:creationId xmlns:p14="http://schemas.microsoft.com/office/powerpoint/2010/main" val="4241835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Team building.</a:t>
            </a:r>
          </a:p>
          <a:p>
            <a:r>
              <a:rPr lang="en-US" dirty="0" smtClean="0"/>
              <a:t>Offering career development opportunities.  </a:t>
            </a:r>
          </a:p>
          <a:p>
            <a:r>
              <a:rPr lang="en-US" dirty="0" smtClean="0"/>
              <a:t>Establish interpersonal relationships with the employees. </a:t>
            </a:r>
          </a:p>
          <a:p>
            <a:r>
              <a:rPr lang="en-US" dirty="0" smtClean="0"/>
              <a:t>Providing appropriate feedback. </a:t>
            </a:r>
          </a:p>
          <a:p>
            <a:r>
              <a:rPr lang="en-US" dirty="0" smtClean="0"/>
              <a:t>Creating goals.</a:t>
            </a:r>
            <a:endParaRPr lang="en-US" dirty="0"/>
          </a:p>
        </p:txBody>
      </p:sp>
    </p:spTree>
    <p:extLst>
      <p:ext uri="{BB962C8B-B14F-4D97-AF65-F5344CB8AC3E}">
        <p14:creationId xmlns:p14="http://schemas.microsoft.com/office/powerpoint/2010/main" val="58654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Showing concern.</a:t>
            </a:r>
          </a:p>
          <a:p>
            <a:r>
              <a:rPr lang="en-US" dirty="0" smtClean="0"/>
              <a:t>Creating flexible schedules. </a:t>
            </a:r>
          </a:p>
          <a:p>
            <a:r>
              <a:rPr lang="en-US" dirty="0" smtClean="0"/>
              <a:t>Offer recreational services. </a:t>
            </a:r>
          </a:p>
          <a:p>
            <a:r>
              <a:rPr lang="en-US" dirty="0" smtClean="0"/>
              <a:t>Promote transparency and accountability.</a:t>
            </a:r>
          </a:p>
          <a:p>
            <a:r>
              <a:rPr lang="en-US" dirty="0" smtClean="0"/>
              <a:t>Proper office landscape.</a:t>
            </a:r>
            <a:endParaRPr lang="en-US" dirty="0"/>
          </a:p>
        </p:txBody>
      </p:sp>
    </p:spTree>
    <p:extLst>
      <p:ext uri="{BB962C8B-B14F-4D97-AF65-F5344CB8AC3E}">
        <p14:creationId xmlns:p14="http://schemas.microsoft.com/office/powerpoint/2010/main" val="2085730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Decision-Making Involvement</a:t>
            </a:r>
            <a:endParaRPr lang="en-US" dirty="0"/>
          </a:p>
        </p:txBody>
      </p:sp>
      <p:sp>
        <p:nvSpPr>
          <p:cNvPr id="3" name="Content Placeholder 2"/>
          <p:cNvSpPr>
            <a:spLocks noGrp="1"/>
          </p:cNvSpPr>
          <p:nvPr>
            <p:ph idx="1"/>
          </p:nvPr>
        </p:nvSpPr>
        <p:spPr>
          <a:xfrm>
            <a:off x="381000" y="1600200"/>
            <a:ext cx="8229600" cy="4525963"/>
          </a:xfrm>
        </p:spPr>
        <p:txBody>
          <a:bodyPr/>
          <a:lstStyle/>
          <a:p>
            <a:r>
              <a:rPr lang="en-US" dirty="0" smtClean="0"/>
              <a:t>Stake in the organization.</a:t>
            </a:r>
          </a:p>
          <a:p>
            <a:r>
              <a:rPr lang="en-US" dirty="0" smtClean="0"/>
              <a:t>Development of positive wok attributes.</a:t>
            </a:r>
          </a:p>
          <a:p>
            <a:r>
              <a:rPr lang="en-US" dirty="0" smtClean="0"/>
              <a:t>Improvement of workplace relationship. </a:t>
            </a:r>
          </a:p>
          <a:p>
            <a:r>
              <a:rPr lang="en-US" dirty="0" smtClean="0"/>
              <a:t>Stronger sense of responsibility. </a:t>
            </a:r>
          </a:p>
          <a:p>
            <a:r>
              <a:rPr lang="en-US" dirty="0" smtClean="0"/>
              <a:t>Development of goal-oriented attitudes.</a:t>
            </a:r>
          </a:p>
        </p:txBody>
      </p:sp>
    </p:spTree>
    <p:extLst>
      <p:ext uri="{BB962C8B-B14F-4D97-AF65-F5344CB8AC3E}">
        <p14:creationId xmlns:p14="http://schemas.microsoft.com/office/powerpoint/2010/main" val="3700582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Establish proper communication at the workplace.</a:t>
            </a:r>
          </a:p>
          <a:p>
            <a:r>
              <a:rPr lang="en-US" dirty="0" smtClean="0"/>
              <a:t>Praise employees more often. </a:t>
            </a:r>
          </a:p>
          <a:p>
            <a:r>
              <a:rPr lang="en-US" dirty="0" smtClean="0"/>
              <a:t>Create fun non-work activities.</a:t>
            </a:r>
          </a:p>
          <a:p>
            <a:r>
              <a:rPr lang="en-US" dirty="0" smtClean="0"/>
              <a:t>Establishing feeding programs.</a:t>
            </a:r>
          </a:p>
          <a:p>
            <a:r>
              <a:rPr lang="en-US" dirty="0" smtClean="0"/>
              <a:t>Incentivize your staff.</a:t>
            </a:r>
            <a:endParaRPr lang="en-US" dirty="0"/>
          </a:p>
        </p:txBody>
      </p:sp>
    </p:spTree>
    <p:extLst>
      <p:ext uri="{BB962C8B-B14F-4D97-AF65-F5344CB8AC3E}">
        <p14:creationId xmlns:p14="http://schemas.microsoft.com/office/powerpoint/2010/main" val="272160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US" dirty="0" err="1" smtClean="0"/>
              <a:t>Irawanto</a:t>
            </a:r>
            <a:r>
              <a:rPr lang="en-US" dirty="0" smtClean="0"/>
              <a:t>, W. D. (2015). Employee 	participation in decision-making. 	Evidence from a state-owned 	enterprise in Indonesia. Management, 	20(1), 159-172.</a:t>
            </a:r>
          </a:p>
          <a:p>
            <a:pPr marL="0" indent="0">
              <a:buNone/>
            </a:pPr>
            <a:r>
              <a:rPr lang="en-US" dirty="0" err="1" smtClean="0"/>
              <a:t>Matsaung</a:t>
            </a:r>
            <a:r>
              <a:rPr lang="en-US" dirty="0" smtClean="0"/>
              <a:t>, G. R. (2018). Factors </a:t>
            </a:r>
            <a:r>
              <a:rPr lang="en-US" smtClean="0"/>
              <a:t>influencing 	the </a:t>
            </a:r>
            <a:r>
              <a:rPr lang="en-US" dirty="0" smtClean="0"/>
              <a:t>morale of employees at </a:t>
            </a:r>
            <a:r>
              <a:rPr lang="en-US" smtClean="0"/>
              <a:t>the 	greater </a:t>
            </a:r>
            <a:r>
              <a:rPr lang="en-US" dirty="0" smtClean="0"/>
              <a:t>Tzaneen municipality</a:t>
            </a:r>
            <a:r>
              <a:rPr lang="en-US" smtClean="0"/>
              <a:t>. 	University </a:t>
            </a:r>
            <a:r>
              <a:rPr lang="en-US" dirty="0" smtClean="0"/>
              <a:t>of Pretoria, 1-149.</a:t>
            </a:r>
            <a:endParaRPr lang="en-US" dirty="0"/>
          </a:p>
        </p:txBody>
      </p:sp>
    </p:spTree>
    <p:extLst>
      <p:ext uri="{BB962C8B-B14F-4D97-AF65-F5344CB8AC3E}">
        <p14:creationId xmlns:p14="http://schemas.microsoft.com/office/powerpoint/2010/main" val="22481486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140</TotalTime>
  <Words>1300</Words>
  <Application>Microsoft Office PowerPoint</Application>
  <PresentationFormat>On-screen Show (4:3)</PresentationFormat>
  <Paragraphs>45</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Employee Morale</vt:lpstr>
      <vt:lpstr>Management Practices </vt:lpstr>
      <vt:lpstr>Cont.</vt:lpstr>
      <vt:lpstr>Cont. </vt:lpstr>
      <vt:lpstr>Decision-Making Involvement</vt:lpstr>
      <vt:lpstr>Recommendations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11</cp:revision>
  <dcterms:created xsi:type="dcterms:W3CDTF">2020-01-20T05:45:01Z</dcterms:created>
  <dcterms:modified xsi:type="dcterms:W3CDTF">2020-01-20T08:05:46Z</dcterms:modified>
</cp:coreProperties>
</file>